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56" r:id="rId2"/>
    <p:sldId id="439" r:id="rId3"/>
    <p:sldId id="414" r:id="rId4"/>
    <p:sldId id="440" r:id="rId5"/>
    <p:sldId id="446" r:id="rId6"/>
    <p:sldId id="441" r:id="rId7"/>
    <p:sldId id="435" r:id="rId8"/>
    <p:sldId id="436" r:id="rId9"/>
    <p:sldId id="437" r:id="rId10"/>
    <p:sldId id="449" r:id="rId11"/>
    <p:sldId id="447" r:id="rId12"/>
    <p:sldId id="442" r:id="rId13"/>
    <p:sldId id="448" r:id="rId14"/>
    <p:sldId id="443" r:id="rId15"/>
    <p:sldId id="445" r:id="rId16"/>
    <p:sldId id="438" r:id="rId17"/>
    <p:sldId id="444" r:id="rId18"/>
    <p:sldId id="331"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O GUI" initials="M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7CD"/>
    <a:srgbClr val="2461A2"/>
    <a:srgbClr val="EF8A45"/>
    <a:srgbClr val="2E75B6"/>
    <a:srgbClr val="FFC000"/>
    <a:srgbClr val="767171"/>
    <a:srgbClr val="1A7BAE"/>
    <a:srgbClr val="12597C"/>
    <a:srgbClr val="F5B68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35" autoAdjust="0"/>
    <p:restoredTop sz="91871" autoAdjust="0"/>
  </p:normalViewPr>
  <p:slideViewPr>
    <p:cSldViewPr snapToGrid="0">
      <p:cViewPr varScale="1">
        <p:scale>
          <a:sx n="64" d="100"/>
          <a:sy n="64" d="100"/>
        </p:scale>
        <p:origin x="216" y="54"/>
      </p:cViewPr>
      <p:guideLst>
        <p:guide orient="horz" pos="2160"/>
        <p:guide pos="3840"/>
      </p:guideLst>
    </p:cSldViewPr>
  </p:slideViewPr>
  <p:outlineViewPr>
    <p:cViewPr>
      <p:scale>
        <a:sx n="33" d="100"/>
        <a:sy n="33" d="100"/>
      </p:scale>
      <p:origin x="0" y="-1032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1AEAD2CD-DA31-4AB4-BED1-F553CAE20AD4}" type="datetimeFigureOut">
              <a:rPr lang="zh-CN" altLang="en-US" smtClean="0"/>
              <a:pPr/>
              <a:t>2020/6/24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D3F7A-27EA-46D4-BCB0-6C8A8C5423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E80DDD-1865-410C-B8FE-BAA23291BB34}" type="datetimeFigureOut">
              <a:rPr lang="zh-CN" altLang="en-US" smtClean="0"/>
              <a:pPr/>
              <a:t>2020/6/24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F7027-A494-40D1-9E1E-2292341FF35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9216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45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84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504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3616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9142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21815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742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CF7027-A494-40D1-9E1E-2292341FF35D}"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54F24F0-7B4F-4A49-9E84-C174129696B8}" type="datetime1">
              <a:rPr lang="zh-CN" altLang="en-US" smtClean="0"/>
              <a:pPr>
                <a:defRPr/>
              </a:pPr>
              <a:t>2020/6/24</a:t>
            </a:fld>
            <a:endParaRPr lang="zh-CN" altLang="en-US" sz="1200"/>
          </a:p>
        </p:txBody>
      </p:sp>
      <p:sp>
        <p:nvSpPr>
          <p:cNvPr id="5" name="灯片编号占位符 4"/>
          <p:cNvSpPr>
            <a:spLocks noGrp="1"/>
          </p:cNvSpPr>
          <p:nvPr>
            <p:ph type="sldNum" sz="quarter" idx="11"/>
          </p:nvPr>
        </p:nvSpPr>
        <p:spPr/>
        <p:txBody>
          <a:bodyPr/>
          <a:lstStyle/>
          <a:p>
            <a:pPr>
              <a:defRPr/>
            </a:pPr>
            <a:fld id="{9A1E7C64-114C-4609-8343-77B14652713B}" type="slidenum">
              <a:rPr lang="zh-CN" altLang="en-US" smtClean="0"/>
              <a:pPr>
                <a:defRPr/>
              </a:pPr>
              <a:t>3</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5067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686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713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467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11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785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08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625990" y="6170242"/>
            <a:ext cx="645620" cy="638526"/>
          </a:xfrm>
          <a:prstGeom prst="rect">
            <a:avLst/>
          </a:prstGeom>
          <a:noFill/>
          <a:ln>
            <a:noFill/>
          </a:ln>
        </p:spPr>
      </p:pic>
      <p:pic>
        <p:nvPicPr>
          <p:cNvPr id="8" name="图片 7"/>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14196" y="6142487"/>
            <a:ext cx="757562" cy="710052"/>
          </a:xfrm>
          <a:prstGeom prst="rect">
            <a:avLst/>
          </a:prstGeom>
          <a:noFill/>
          <a:ln>
            <a:noFill/>
          </a:ln>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705FC-FCA8-4253-8C3E-1516A890F51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椭圆 1"/>
          <p:cNvSpPr>
            <a:spLocks noChangeArrowheads="1"/>
          </p:cNvSpPr>
          <p:nvPr/>
        </p:nvSpPr>
        <p:spPr bwMode="auto">
          <a:xfrm rot="5400000">
            <a:off x="2387601" y="567267"/>
            <a:ext cx="2705100" cy="1570567"/>
          </a:xfrm>
          <a:custGeom>
            <a:avLst/>
            <a:gdLst>
              <a:gd name="T0" fmla="*/ 0 w 2028376"/>
              <a:gd name="T1" fmla="*/ 1177563 h 1177563"/>
              <a:gd name="T2" fmla="*/ 0 w 2028376"/>
              <a:gd name="T3" fmla="*/ 0 h 1177563"/>
              <a:gd name="T4" fmla="*/ 2028376 w 2028376"/>
              <a:gd name="T5" fmla="*/ 0 h 1177563"/>
              <a:gd name="T6" fmla="*/ 0 w 2028376"/>
              <a:gd name="T7" fmla="*/ 1177563 h 1177563"/>
              <a:gd name="T8" fmla="*/ 0 w 2028376"/>
              <a:gd name="T9" fmla="*/ 0 h 1177563"/>
              <a:gd name="T10" fmla="*/ 2028376 w 2028376"/>
              <a:gd name="T11" fmla="*/ 1177563 h 1177563"/>
            </a:gdLst>
            <a:ahLst/>
            <a:cxnLst>
              <a:cxn ang="0">
                <a:pos x="T0" y="T1"/>
              </a:cxn>
              <a:cxn ang="0">
                <a:pos x="T2" y="T3"/>
              </a:cxn>
              <a:cxn ang="0">
                <a:pos x="T4" y="T5"/>
              </a:cxn>
              <a:cxn ang="0">
                <a:pos x="T6" y="T7"/>
              </a:cxn>
            </a:cxnLst>
            <a:rect l="T8" t="T9" r="T10" b="T11"/>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1" name="矩形 7"/>
          <p:cNvSpPr>
            <a:spLocks noChangeArrowheads="1"/>
          </p:cNvSpPr>
          <p:nvPr/>
        </p:nvSpPr>
        <p:spPr bwMode="auto">
          <a:xfrm rot="5400000">
            <a:off x="3746501" y="778934"/>
            <a:ext cx="3128433" cy="1570567"/>
          </a:xfrm>
          <a:custGeom>
            <a:avLst/>
            <a:gdLst>
              <a:gd name="T0" fmla="*/ 0 w 2346109"/>
              <a:gd name="T1" fmla="*/ 1177890 h 1177890"/>
              <a:gd name="T2" fmla="*/ 0 w 2346109"/>
              <a:gd name="T3" fmla="*/ 0 h 1177890"/>
              <a:gd name="T4" fmla="*/ 2346109 w 2346109"/>
              <a:gd name="T5" fmla="*/ 0 h 1177890"/>
              <a:gd name="T6" fmla="*/ 2028377 w 2346109"/>
              <a:gd name="T7" fmla="*/ 1177890 h 1177890"/>
              <a:gd name="T8" fmla="*/ 0 w 2346109"/>
              <a:gd name="T9" fmla="*/ 1177890 h 1177890"/>
              <a:gd name="T10" fmla="*/ 0 w 2346109"/>
              <a:gd name="T11" fmla="*/ 0 h 1177890"/>
              <a:gd name="T12" fmla="*/ 2346109 w 2346109"/>
              <a:gd name="T13" fmla="*/ 1177890 h 1177890"/>
            </a:gdLst>
            <a:ahLst/>
            <a:cxnLst>
              <a:cxn ang="0">
                <a:pos x="T0" y="T1"/>
              </a:cxn>
              <a:cxn ang="0">
                <a:pos x="T2" y="T3"/>
              </a:cxn>
              <a:cxn ang="0">
                <a:pos x="T4" y="T5"/>
              </a:cxn>
              <a:cxn ang="0">
                <a:pos x="T6" y="T7"/>
              </a:cxn>
              <a:cxn ang="0">
                <a:pos x="T8" y="T9"/>
              </a:cxn>
            </a:cxnLst>
            <a:rect l="T10" t="T11" r="T12" b="T13"/>
            <a:pathLst>
              <a:path w="2346109" h="1177890">
                <a:moveTo>
                  <a:pt x="0" y="1177890"/>
                </a:moveTo>
                <a:lnTo>
                  <a:pt x="0" y="0"/>
                </a:lnTo>
                <a:lnTo>
                  <a:pt x="2346109" y="0"/>
                </a:lnTo>
                <a:cubicBezTo>
                  <a:pt x="2346109" y="429552"/>
                  <a:pt x="2231144" y="832251"/>
                  <a:pt x="2028377" y="1177890"/>
                </a:cubicBezTo>
                <a:lnTo>
                  <a:pt x="0" y="1177890"/>
                </a:lnTo>
                <a:close/>
              </a:path>
            </a:pathLst>
          </a:custGeom>
          <a:solidFill>
            <a:srgbClr val="FDA907"/>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2" name="椭圆 12"/>
          <p:cNvSpPr>
            <a:spLocks noChangeArrowheads="1"/>
          </p:cNvSpPr>
          <p:nvPr/>
        </p:nvSpPr>
        <p:spPr bwMode="auto">
          <a:xfrm rot="5400000">
            <a:off x="7099301" y="567267"/>
            <a:ext cx="2705100" cy="1570567"/>
          </a:xfrm>
          <a:custGeom>
            <a:avLst/>
            <a:gdLst>
              <a:gd name="T0" fmla="*/ 0 w 2028375"/>
              <a:gd name="T1" fmla="*/ 1177562 h 1177562"/>
              <a:gd name="T2" fmla="*/ 0 w 2028375"/>
              <a:gd name="T3" fmla="*/ 0 h 1177562"/>
              <a:gd name="T4" fmla="*/ 2028375 w 2028375"/>
              <a:gd name="T5" fmla="*/ 1177562 h 1177562"/>
              <a:gd name="T6" fmla="*/ 0 w 2028375"/>
              <a:gd name="T7" fmla="*/ 1177562 h 1177562"/>
              <a:gd name="T8" fmla="*/ 0 w 2028375"/>
              <a:gd name="T9" fmla="*/ 0 h 1177562"/>
              <a:gd name="T10" fmla="*/ 2028375 w 2028375"/>
              <a:gd name="T11" fmla="*/ 1177562 h 1177562"/>
            </a:gdLst>
            <a:ahLst/>
            <a:cxnLst>
              <a:cxn ang="0">
                <a:pos x="T0" y="T1"/>
              </a:cxn>
              <a:cxn ang="0">
                <a:pos x="T2" y="T3"/>
              </a:cxn>
              <a:cxn ang="0">
                <a:pos x="T4" y="T5"/>
              </a:cxn>
              <a:cxn ang="0">
                <a:pos x="T6" y="T7"/>
              </a:cxn>
            </a:cxnLst>
            <a:rect l="T8" t="T9" r="T10" b="T11"/>
            <a:pathLst>
              <a:path w="2028375" h="1177562">
                <a:moveTo>
                  <a:pt x="0" y="1177562"/>
                </a:moveTo>
                <a:lnTo>
                  <a:pt x="0" y="0"/>
                </a:lnTo>
                <a:cubicBezTo>
                  <a:pt x="867468" y="3179"/>
                  <a:pt x="1624319" y="475526"/>
                  <a:pt x="2028375" y="1177562"/>
                </a:cubicBezTo>
                <a:lnTo>
                  <a:pt x="0" y="1177562"/>
                </a:lnTo>
                <a:close/>
              </a:path>
            </a:pathLst>
          </a:cu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3" name="椭圆 13"/>
          <p:cNvSpPr>
            <a:spLocks noChangeArrowheads="1"/>
          </p:cNvSpPr>
          <p:nvPr/>
        </p:nvSpPr>
        <p:spPr bwMode="auto">
          <a:xfrm rot="5400000">
            <a:off x="5317068" y="778934"/>
            <a:ext cx="3128433" cy="1570567"/>
          </a:xfrm>
          <a:custGeom>
            <a:avLst/>
            <a:gdLst>
              <a:gd name="T0" fmla="*/ 0 w 2346724"/>
              <a:gd name="T1" fmla="*/ 1177890 h 1177890"/>
              <a:gd name="T2" fmla="*/ 0 w 2346724"/>
              <a:gd name="T3" fmla="*/ 0 h 1177890"/>
              <a:gd name="T4" fmla="*/ 2028990 w 2346724"/>
              <a:gd name="T5" fmla="*/ 0 h 1177890"/>
              <a:gd name="T6" fmla="*/ 2346724 w 2346724"/>
              <a:gd name="T7" fmla="*/ 1177890 h 1177890"/>
              <a:gd name="T8" fmla="*/ 0 w 2346724"/>
              <a:gd name="T9" fmla="*/ 1177890 h 1177890"/>
              <a:gd name="T10" fmla="*/ 0 w 2346724"/>
              <a:gd name="T11" fmla="*/ 0 h 1177890"/>
              <a:gd name="T12" fmla="*/ 2346724 w 2346724"/>
              <a:gd name="T13" fmla="*/ 1177890 h 1177890"/>
            </a:gdLst>
            <a:ahLst/>
            <a:cxnLst>
              <a:cxn ang="0">
                <a:pos x="T0" y="T1"/>
              </a:cxn>
              <a:cxn ang="0">
                <a:pos x="T2" y="T3"/>
              </a:cxn>
              <a:cxn ang="0">
                <a:pos x="T4" y="T5"/>
              </a:cxn>
              <a:cxn ang="0">
                <a:pos x="T6" y="T7"/>
              </a:cxn>
              <a:cxn ang="0">
                <a:pos x="T8" y="T9"/>
              </a:cxn>
            </a:cxnLst>
            <a:rect l="T10" t="T11" r="T12" b="T13"/>
            <a:pathLst>
              <a:path w="2346724" h="1177890">
                <a:moveTo>
                  <a:pt x="0" y="1177890"/>
                </a:moveTo>
                <a:lnTo>
                  <a:pt x="0" y="0"/>
                </a:lnTo>
                <a:lnTo>
                  <a:pt x="2028990" y="0"/>
                </a:lnTo>
                <a:cubicBezTo>
                  <a:pt x="2231759" y="345641"/>
                  <a:pt x="2346724" y="748340"/>
                  <a:pt x="2346724" y="1177890"/>
                </a:cubicBezTo>
                <a:lnTo>
                  <a:pt x="0" y="1177890"/>
                </a:lnTo>
                <a:close/>
              </a:path>
            </a:pathLst>
          </a:custGeom>
          <a:solidFill>
            <a:srgbClr val="95BC49"/>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pic>
        <p:nvPicPr>
          <p:cNvPr id="205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0718" y="1265767"/>
            <a:ext cx="1559983" cy="144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3" descr="北京语言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1" y="112184"/>
            <a:ext cx="3670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3EFB15F7-AE25-E642-9B87-7CB4350FF4FD}"/>
              </a:ext>
            </a:extLst>
          </p:cNvPr>
          <p:cNvSpPr>
            <a:spLocks noChangeArrowheads="1"/>
          </p:cNvSpPr>
          <p:nvPr/>
        </p:nvSpPr>
        <p:spPr bwMode="auto">
          <a:xfrm>
            <a:off x="1141563" y="3891290"/>
            <a:ext cx="98982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dirty="0">
                <a:latin typeface="Times New Roman" panose="02020603050405020304" pitchFamily="18" charset="0"/>
                <a:cs typeface="Times New Roman" panose="02020603050405020304" pitchFamily="18" charset="0"/>
              </a:rPr>
              <a:t>小组项目展示：图书管理系统</a:t>
            </a:r>
            <a:r>
              <a:rPr lang="en-US" altLang="zh-CN" sz="2800" b="1" dirty="0">
                <a:latin typeface="Times New Roman" panose="02020603050405020304" pitchFamily="18" charset="0"/>
                <a:cs typeface="Times New Roman" panose="02020603050405020304" pitchFamily="18" charset="0"/>
              </a:rPr>
              <a:t>——LocaLibrary</a:t>
            </a:r>
            <a:endParaRPr lang="en" altLang="zh-CN" sz="2800" b="1" dirty="0">
              <a:latin typeface="Times New Roman" panose="02020603050405020304" pitchFamily="18" charset="0"/>
              <a:cs typeface="Times New Roman" panose="02020603050405020304" pitchFamily="18" charset="0"/>
            </a:endParaRPr>
          </a:p>
        </p:txBody>
      </p:sp>
      <p:sp>
        <p:nvSpPr>
          <p:cNvPr id="10" name="矩形 25"/>
          <p:cNvSpPr>
            <a:spLocks noChangeArrowheads="1"/>
          </p:cNvSpPr>
          <p:nvPr/>
        </p:nvSpPr>
        <p:spPr bwMode="auto">
          <a:xfrm>
            <a:off x="7057349" y="5370789"/>
            <a:ext cx="5007968" cy="50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组长：王梦柔   组员：王翊冉 潘震铭</a:t>
            </a:r>
            <a:endParaRPr lang="en-US" altLang="zh-CN" sz="20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的截图&#10;&#10;描述已自动生成">
            <a:extLst>
              <a:ext uri="{FF2B5EF4-FFF2-40B4-BE49-F238E27FC236}">
                <a16:creationId xmlns:a16="http://schemas.microsoft.com/office/drawing/2014/main" id="{86F0F3FD-C45B-4BDB-A021-28C12EE02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029" y="2134288"/>
            <a:ext cx="9611812" cy="2344876"/>
          </a:xfrm>
          <a:prstGeom prst="rect">
            <a:avLst/>
          </a:prstGeom>
        </p:spPr>
      </p:pic>
      <p:pic>
        <p:nvPicPr>
          <p:cNvPr id="6" name="图片 5" descr="电脑屏幕的截图&#10;&#10;描述已自动生成">
            <a:extLst>
              <a:ext uri="{FF2B5EF4-FFF2-40B4-BE49-F238E27FC236}">
                <a16:creationId xmlns:a16="http://schemas.microsoft.com/office/drawing/2014/main" id="{7635F938-A15F-40A2-8E75-497FCEBA2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005" y="571479"/>
            <a:ext cx="7119990" cy="5715042"/>
          </a:xfrm>
          <a:prstGeom prst="rect">
            <a:avLst/>
          </a:prstGeom>
        </p:spPr>
      </p:pic>
      <p:pic>
        <p:nvPicPr>
          <p:cNvPr id="8" name="图片 7">
            <a:extLst>
              <a:ext uri="{FF2B5EF4-FFF2-40B4-BE49-F238E27FC236}">
                <a16:creationId xmlns:a16="http://schemas.microsoft.com/office/drawing/2014/main" id="{4DB64BC8-882B-412B-9803-281C981816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97792" y="1873160"/>
            <a:ext cx="3991702" cy="2185303"/>
          </a:xfrm>
          <a:prstGeom prst="rect">
            <a:avLst/>
          </a:prstGeom>
        </p:spPr>
      </p:pic>
      <p:pic>
        <p:nvPicPr>
          <p:cNvPr id="10" name="图片 9" descr="手机屏幕的截图&#10;&#10;描述已自动生成">
            <a:extLst>
              <a:ext uri="{FF2B5EF4-FFF2-40B4-BE49-F238E27FC236}">
                <a16:creationId xmlns:a16="http://schemas.microsoft.com/office/drawing/2014/main" id="{3B289021-9AE9-4AE4-96A0-340FB4EEE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3677" y="2131209"/>
            <a:ext cx="6324646" cy="2595581"/>
          </a:xfrm>
          <a:prstGeom prst="rect">
            <a:avLst/>
          </a:prstGeom>
        </p:spPr>
      </p:pic>
      <p:pic>
        <p:nvPicPr>
          <p:cNvPr id="13" name="图片 12" descr="手机屏幕的截图&#10;&#10;描述已自动生成">
            <a:extLst>
              <a:ext uri="{FF2B5EF4-FFF2-40B4-BE49-F238E27FC236}">
                <a16:creationId xmlns:a16="http://schemas.microsoft.com/office/drawing/2014/main" id="{D61223B5-02E9-497F-8035-F2E40BBD12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9243" y="1624770"/>
            <a:ext cx="8553513" cy="3162323"/>
          </a:xfrm>
          <a:prstGeom prst="rect">
            <a:avLst/>
          </a:prstGeom>
        </p:spPr>
      </p:pic>
      <p:pic>
        <p:nvPicPr>
          <p:cNvPr id="15" name="图片 14" descr="电脑萤幕的截图&#10;&#10;描述已自动生成">
            <a:extLst>
              <a:ext uri="{FF2B5EF4-FFF2-40B4-BE49-F238E27FC236}">
                <a16:creationId xmlns:a16="http://schemas.microsoft.com/office/drawing/2014/main" id="{83EDB0DB-3821-4365-B579-2E26B858C3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897" y="1078056"/>
            <a:ext cx="10482339" cy="4233893"/>
          </a:xfrm>
          <a:prstGeom prst="rect">
            <a:avLst/>
          </a:prstGeom>
        </p:spPr>
      </p:pic>
      <p:pic>
        <p:nvPicPr>
          <p:cNvPr id="17" name="图片 16" descr="电脑屏幕的截图&#10;&#10;描述已自动生成">
            <a:extLst>
              <a:ext uri="{FF2B5EF4-FFF2-40B4-BE49-F238E27FC236}">
                <a16:creationId xmlns:a16="http://schemas.microsoft.com/office/drawing/2014/main" id="{47121BB1-749F-44B9-94D2-9EF4611327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200" y="1163917"/>
            <a:ext cx="8215373" cy="4714909"/>
          </a:xfrm>
          <a:prstGeom prst="rect">
            <a:avLst/>
          </a:prstGeom>
        </p:spPr>
      </p:pic>
    </p:spTree>
    <p:custDataLst>
      <p:tags r:id="rId1"/>
    </p:custDataLst>
    <p:extLst>
      <p:ext uri="{BB962C8B-B14F-4D97-AF65-F5344CB8AC3E}">
        <p14:creationId xmlns:p14="http://schemas.microsoft.com/office/powerpoint/2010/main" val="90549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DD78E643-491C-45FD-885A-862B6ECFEF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0059" y="845319"/>
            <a:ext cx="7909464" cy="5600667"/>
          </a:xfrm>
          <a:prstGeom prst="rect">
            <a:avLst/>
          </a:prstGeom>
        </p:spPr>
      </p:pic>
    </p:spTree>
    <p:custDataLst>
      <p:tags r:id="rId1"/>
    </p:custDataLst>
    <p:extLst>
      <p:ext uri="{BB962C8B-B14F-4D97-AF65-F5344CB8AC3E}">
        <p14:creationId xmlns:p14="http://schemas.microsoft.com/office/powerpoint/2010/main" val="1875849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9" name="图片 18" descr="手机屏幕截图&#10;&#10;描述已自动生成">
            <a:extLst>
              <a:ext uri="{FF2B5EF4-FFF2-40B4-BE49-F238E27FC236}">
                <a16:creationId xmlns:a16="http://schemas.microsoft.com/office/drawing/2014/main" id="{7962C01B-633C-4D21-9A25-94F448695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45" y="490127"/>
            <a:ext cx="10097909" cy="5877745"/>
          </a:xfrm>
          <a:prstGeom prst="rect">
            <a:avLst/>
          </a:prstGeom>
        </p:spPr>
      </p:pic>
      <p:pic>
        <p:nvPicPr>
          <p:cNvPr id="23" name="图片 22" descr="手机屏幕的截图&#10;&#10;描述已自动生成">
            <a:extLst>
              <a:ext uri="{FF2B5EF4-FFF2-40B4-BE49-F238E27FC236}">
                <a16:creationId xmlns:a16="http://schemas.microsoft.com/office/drawing/2014/main" id="{F1146E18-702F-4403-B8C4-EFA8888F1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650" y="418680"/>
            <a:ext cx="11288700" cy="6020640"/>
          </a:xfrm>
          <a:prstGeom prst="rect">
            <a:avLst/>
          </a:prstGeom>
        </p:spPr>
      </p:pic>
      <p:pic>
        <p:nvPicPr>
          <p:cNvPr id="25" name="图片 24">
            <a:extLst>
              <a:ext uri="{FF2B5EF4-FFF2-40B4-BE49-F238E27FC236}">
                <a16:creationId xmlns:a16="http://schemas.microsoft.com/office/drawing/2014/main" id="{99AA853C-08C2-45B5-949C-5EEED074B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13" y="1114102"/>
            <a:ext cx="10736173" cy="4629796"/>
          </a:xfrm>
          <a:prstGeom prst="rect">
            <a:avLst/>
          </a:prstGeom>
        </p:spPr>
      </p:pic>
      <p:pic>
        <p:nvPicPr>
          <p:cNvPr id="27" name="图片 26" descr="电脑萤幕画面&#10;&#10;描述已自动生成">
            <a:extLst>
              <a:ext uri="{FF2B5EF4-FFF2-40B4-BE49-F238E27FC236}">
                <a16:creationId xmlns:a16="http://schemas.microsoft.com/office/drawing/2014/main" id="{15CC7889-2274-4CA6-BC29-C48107BCAD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45" y="2562104"/>
            <a:ext cx="10821910" cy="1733792"/>
          </a:xfrm>
          <a:prstGeom prst="rect">
            <a:avLst/>
          </a:prstGeom>
        </p:spPr>
      </p:pic>
      <p:pic>
        <p:nvPicPr>
          <p:cNvPr id="29" name="图片 28" descr="手机屏幕的截图&#10;&#10;描述已自动生成">
            <a:extLst>
              <a:ext uri="{FF2B5EF4-FFF2-40B4-BE49-F238E27FC236}">
                <a16:creationId xmlns:a16="http://schemas.microsoft.com/office/drawing/2014/main" id="{0FC1CE15-8F57-458C-A59F-7E634324A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3258" y="1861919"/>
            <a:ext cx="6325483" cy="3134162"/>
          </a:xfrm>
          <a:prstGeom prst="rect">
            <a:avLst/>
          </a:prstGeom>
        </p:spPr>
      </p:pic>
      <p:pic>
        <p:nvPicPr>
          <p:cNvPr id="31" name="图片 30" descr="手机屏幕的截图&#10;&#10;描述已自动生成">
            <a:extLst>
              <a:ext uri="{FF2B5EF4-FFF2-40B4-BE49-F238E27FC236}">
                <a16:creationId xmlns:a16="http://schemas.microsoft.com/office/drawing/2014/main" id="{9462CC0A-AB7E-448F-8899-4D773FA567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0022" y="1971471"/>
            <a:ext cx="5591955" cy="2915057"/>
          </a:xfrm>
          <a:prstGeom prst="rect">
            <a:avLst/>
          </a:prstGeom>
        </p:spPr>
      </p:pic>
      <p:pic>
        <p:nvPicPr>
          <p:cNvPr id="6145" name="图片 6144" descr="图片包含 游戏机&#10;&#10;描述已自动生成">
            <a:extLst>
              <a:ext uri="{FF2B5EF4-FFF2-40B4-BE49-F238E27FC236}">
                <a16:creationId xmlns:a16="http://schemas.microsoft.com/office/drawing/2014/main" id="{614AB60B-C8E3-4AF6-B14C-C50E432C97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597" y="1919077"/>
            <a:ext cx="11326806" cy="3019846"/>
          </a:xfrm>
          <a:prstGeom prst="rect">
            <a:avLst/>
          </a:prstGeom>
        </p:spPr>
      </p:pic>
    </p:spTree>
    <p:custDataLst>
      <p:tags r:id="rId1"/>
    </p:custDataLst>
    <p:extLst>
      <p:ext uri="{BB962C8B-B14F-4D97-AF65-F5344CB8AC3E}">
        <p14:creationId xmlns:p14="http://schemas.microsoft.com/office/powerpoint/2010/main" val="175721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145"/>
                                        </p:tgtEl>
                                        <p:attrNameLst>
                                          <p:attrName>style.visibility</p:attrName>
                                        </p:attrNameLst>
                                      </p:cBhvr>
                                      <p:to>
                                        <p:strVal val="visible"/>
                                      </p:to>
                                    </p:set>
                                    <p:animEffect transition="in" filter="fade">
                                      <p:cBhvr>
                                        <p:cTn id="67" dur="500"/>
                                        <p:tgtEl>
                                          <p:spTgt spid="61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145"/>
                                        </p:tgtEl>
                                      </p:cBhvr>
                                    </p:animEffect>
                                    <p:set>
                                      <p:cBhvr>
                                        <p:cTn id="72" dur="1" fill="hold">
                                          <p:stCondLst>
                                            <p:cond delay="499"/>
                                          </p:stCondLst>
                                        </p:cTn>
                                        <p:tgtEl>
                                          <p:spTgt spid="6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FD6675AC-186E-47F4-9BB9-5A616EE4C4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100" y="828961"/>
            <a:ext cx="6962187" cy="4922795"/>
          </a:xfrm>
          <a:prstGeom prst="rect">
            <a:avLst/>
          </a:prstGeom>
        </p:spPr>
      </p:pic>
    </p:spTree>
    <p:custDataLst>
      <p:tags r:id="rId1"/>
    </p:custDataLst>
    <p:extLst>
      <p:ext uri="{BB962C8B-B14F-4D97-AF65-F5344CB8AC3E}">
        <p14:creationId xmlns:p14="http://schemas.microsoft.com/office/powerpoint/2010/main" val="394130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6" name="图片 5" descr="手机屏幕的截图&#10;&#10;描述已自动生成">
            <a:extLst>
              <a:ext uri="{FF2B5EF4-FFF2-40B4-BE49-F238E27FC236}">
                <a16:creationId xmlns:a16="http://schemas.microsoft.com/office/drawing/2014/main" id="{77EAB693-B8DD-4CFF-B846-529706C0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841" y="1284712"/>
            <a:ext cx="4519052" cy="2080440"/>
          </a:xfrm>
          <a:prstGeom prst="rect">
            <a:avLst/>
          </a:prstGeom>
        </p:spPr>
      </p:pic>
      <p:pic>
        <p:nvPicPr>
          <p:cNvPr id="8" name="图片 7" descr="电脑屏幕截图&#10;&#10;描述已自动生成">
            <a:extLst>
              <a:ext uri="{FF2B5EF4-FFF2-40B4-BE49-F238E27FC236}">
                <a16:creationId xmlns:a16="http://schemas.microsoft.com/office/drawing/2014/main" id="{1E76D813-FCEB-42E2-ABED-2EE8A3945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222" y="1181207"/>
            <a:ext cx="8237934" cy="5143946"/>
          </a:xfrm>
          <a:prstGeom prst="rect">
            <a:avLst/>
          </a:prstGeom>
        </p:spPr>
      </p:pic>
      <p:pic>
        <p:nvPicPr>
          <p:cNvPr id="10" name="图片 9" descr="电脑屏幕的截图&#10;&#10;描述已自动生成">
            <a:extLst>
              <a:ext uri="{FF2B5EF4-FFF2-40B4-BE49-F238E27FC236}">
                <a16:creationId xmlns:a16="http://schemas.microsoft.com/office/drawing/2014/main" id="{DE02AE35-C0E4-432F-8A85-A4F3DA3FB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389" y="1006110"/>
            <a:ext cx="8946043" cy="5377206"/>
          </a:xfrm>
          <a:prstGeom prst="rect">
            <a:avLst/>
          </a:prstGeom>
        </p:spPr>
      </p:pic>
      <p:pic>
        <p:nvPicPr>
          <p:cNvPr id="13" name="图片 12" descr="手机屏幕的截图&#10;&#10;描述已自动生成">
            <a:extLst>
              <a:ext uri="{FF2B5EF4-FFF2-40B4-BE49-F238E27FC236}">
                <a16:creationId xmlns:a16="http://schemas.microsoft.com/office/drawing/2014/main" id="{F43620BE-BD1E-46DA-AF92-CDB52F532A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335" y="3040346"/>
            <a:ext cx="4031329" cy="777307"/>
          </a:xfrm>
          <a:prstGeom prst="rect">
            <a:avLst/>
          </a:prstGeom>
        </p:spPr>
      </p:pic>
      <p:pic>
        <p:nvPicPr>
          <p:cNvPr id="15" name="图片 14" descr="手机屏幕的截图&#10;&#10;描述已自动生成">
            <a:extLst>
              <a:ext uri="{FF2B5EF4-FFF2-40B4-BE49-F238E27FC236}">
                <a16:creationId xmlns:a16="http://schemas.microsoft.com/office/drawing/2014/main" id="{7FCB3BEB-D784-490E-9496-B0D1C27C23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459" y="2529299"/>
            <a:ext cx="5578323" cy="2080440"/>
          </a:xfrm>
          <a:prstGeom prst="rect">
            <a:avLst/>
          </a:prstGeom>
        </p:spPr>
      </p:pic>
      <p:pic>
        <p:nvPicPr>
          <p:cNvPr id="17" name="图片 16" descr="电脑萤幕画面&#10;&#10;描述已自动生成">
            <a:extLst>
              <a:ext uri="{FF2B5EF4-FFF2-40B4-BE49-F238E27FC236}">
                <a16:creationId xmlns:a16="http://schemas.microsoft.com/office/drawing/2014/main" id="{A1DB0087-3877-4A58-85D6-E509E45653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5178" y="3312223"/>
            <a:ext cx="6683319" cy="1905165"/>
          </a:xfrm>
          <a:prstGeom prst="rect">
            <a:avLst/>
          </a:prstGeom>
        </p:spPr>
      </p:pic>
      <p:pic>
        <p:nvPicPr>
          <p:cNvPr id="19" name="图片 18" descr="电脑截图&#10;&#10;描述已自动生成">
            <a:extLst>
              <a:ext uri="{FF2B5EF4-FFF2-40B4-BE49-F238E27FC236}">
                <a16:creationId xmlns:a16="http://schemas.microsoft.com/office/drawing/2014/main" id="{329C247B-7719-4133-AAA5-4A6E77993F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1186" y="3300274"/>
            <a:ext cx="9518205" cy="2385267"/>
          </a:xfrm>
          <a:prstGeom prst="rect">
            <a:avLst/>
          </a:prstGeom>
        </p:spPr>
      </p:pic>
      <p:pic>
        <p:nvPicPr>
          <p:cNvPr id="23" name="图片 22" descr="电脑萤幕的截图&#10;&#10;描述已自动生成">
            <a:extLst>
              <a:ext uri="{FF2B5EF4-FFF2-40B4-BE49-F238E27FC236}">
                <a16:creationId xmlns:a16="http://schemas.microsoft.com/office/drawing/2014/main" id="{F6A8D0DA-8AAC-4ED2-B1B6-0AAB1BCB1C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022" y="2291980"/>
            <a:ext cx="11110923" cy="2514818"/>
          </a:xfrm>
          <a:prstGeom prst="rect">
            <a:avLst/>
          </a:prstGeom>
        </p:spPr>
      </p:pic>
      <p:pic>
        <p:nvPicPr>
          <p:cNvPr id="25" name="图片 24" descr="电脑截图&#10;&#10;描述已自动生成">
            <a:extLst>
              <a:ext uri="{FF2B5EF4-FFF2-40B4-BE49-F238E27FC236}">
                <a16:creationId xmlns:a16="http://schemas.microsoft.com/office/drawing/2014/main" id="{30DC4261-B833-43B7-BEE7-CE61EE62CB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528" y="1602514"/>
            <a:ext cx="11049958" cy="3246401"/>
          </a:xfrm>
          <a:prstGeom prst="rect">
            <a:avLst/>
          </a:prstGeom>
        </p:spPr>
      </p:pic>
      <p:pic>
        <p:nvPicPr>
          <p:cNvPr id="27" name="图片 26" descr="电脑萤幕画面&#10;&#10;描述已自动生成">
            <a:extLst>
              <a:ext uri="{FF2B5EF4-FFF2-40B4-BE49-F238E27FC236}">
                <a16:creationId xmlns:a16="http://schemas.microsoft.com/office/drawing/2014/main" id="{52DFA0C7-5F16-4566-865F-A8D7FBB3D8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07101" y="1450425"/>
            <a:ext cx="8447502" cy="5028681"/>
          </a:xfrm>
          <a:prstGeom prst="rect">
            <a:avLst/>
          </a:prstGeom>
        </p:spPr>
      </p:pic>
    </p:spTree>
    <p:custDataLst>
      <p:tags r:id="rId1"/>
    </p:custDataLst>
    <p:extLst>
      <p:ext uri="{BB962C8B-B14F-4D97-AF65-F5344CB8AC3E}">
        <p14:creationId xmlns:p14="http://schemas.microsoft.com/office/powerpoint/2010/main" val="121966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项目特色</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8A2E3392-47D7-4324-B37F-3D9DC77C663D}"/>
              </a:ext>
            </a:extLst>
          </p:cNvPr>
          <p:cNvSpPr txBox="1"/>
          <p:nvPr/>
        </p:nvSpPr>
        <p:spPr>
          <a:xfrm>
            <a:off x="871534" y="960968"/>
            <a:ext cx="10945815" cy="5269712"/>
          </a:xfrm>
          <a:prstGeom prst="rect">
            <a:avLst/>
          </a:prstGeom>
          <a:noFill/>
        </p:spPr>
        <p:txBody>
          <a:bodyPr wrap="square" rtlCol="0">
            <a:spAutoFit/>
          </a:bodyPr>
          <a:lstStyle/>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1.	</a:t>
            </a:r>
            <a:r>
              <a:rPr lang="zh-CN" altLang="en-US" sz="2800" b="1" dirty="0">
                <a:solidFill>
                  <a:prstClr val="black"/>
                </a:solidFill>
                <a:latin typeface="宋体" panose="02010600030101010101" pitchFamily="2" charset="-122"/>
                <a:ea typeface="宋体" panose="02010600030101010101" pitchFamily="2" charset="-122"/>
              </a:rPr>
              <a:t>登陆页面的亮点</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2.	</a:t>
            </a:r>
            <a:r>
              <a:rPr lang="zh-CN" altLang="en-US" sz="2800" b="1" dirty="0">
                <a:solidFill>
                  <a:prstClr val="black"/>
                </a:solidFill>
                <a:latin typeface="宋体" panose="02010600030101010101" pitchFamily="2" charset="-122"/>
                <a:ea typeface="宋体" panose="02010600030101010101" pitchFamily="2" charset="-122"/>
              </a:rPr>
              <a:t>针对不同用户角色进行操作权限、管理范围和功能操作设置</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3.	</a:t>
            </a:r>
            <a:r>
              <a:rPr lang="zh-CN" altLang="en-US" sz="2800" b="1" dirty="0">
                <a:solidFill>
                  <a:prstClr val="black"/>
                </a:solidFill>
                <a:latin typeface="宋体" panose="02010600030101010101" pitchFamily="2" charset="-122"/>
                <a:ea typeface="宋体" panose="02010600030101010101" pitchFamily="2" charset="-122"/>
              </a:rPr>
              <a:t>页面整体风格一致</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4.	</a:t>
            </a:r>
            <a:r>
              <a:rPr lang="zh-CN" altLang="en-US" sz="2800" b="1" dirty="0">
                <a:solidFill>
                  <a:prstClr val="black"/>
                </a:solidFill>
                <a:latin typeface="宋体" panose="02010600030101010101" pitchFamily="2" charset="-122"/>
                <a:ea typeface="宋体" panose="02010600030101010101" pitchFamily="2" charset="-122"/>
              </a:rPr>
              <a:t>数据库内容分类</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299544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所遇困难及解决方法</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C263F711-8062-4F69-B9EC-43E4017AB945}"/>
              </a:ext>
            </a:extLst>
          </p:cNvPr>
          <p:cNvSpPr txBox="1"/>
          <p:nvPr/>
        </p:nvSpPr>
        <p:spPr>
          <a:xfrm>
            <a:off x="455141" y="826498"/>
            <a:ext cx="11479425" cy="5453416"/>
          </a:xfrm>
          <a:prstGeom prst="rect">
            <a:avLst/>
          </a:prstGeom>
          <a:noFill/>
        </p:spPr>
        <p:txBody>
          <a:bodyPr wrap="none" rtlCol="0">
            <a:spAutoFit/>
          </a:bodyPr>
          <a:lstStyle/>
          <a:p>
            <a:pPr marL="457200" indent="-457200">
              <a:lnSpc>
                <a:spcPct val="250000"/>
              </a:lnSpc>
              <a:buAutoNum type="arabicPeriod"/>
            </a:pPr>
            <a:r>
              <a:rPr lang="zh-CN" altLang="en-US" sz="2400" b="1" dirty="0">
                <a:latin typeface="宋体" panose="02010600030101010101" pitchFamily="2" charset="-122"/>
                <a:ea typeface="宋体" panose="02010600030101010101" pitchFamily="2" charset="-122"/>
              </a:rPr>
              <a:t>在图书查询页面已达到借书上限但刷新之后又可以借阅的情况；</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2. </a:t>
            </a:r>
            <a:r>
              <a:rPr lang="zh-CN" altLang="en-US" sz="2400" b="1" dirty="0">
                <a:latin typeface="宋体" panose="02010600030101010101" pitchFamily="2" charset="-122"/>
                <a:ea typeface="宋体" panose="02010600030101010101" pitchFamily="2" charset="-122"/>
              </a:rPr>
              <a:t>添加管理员时表单和添加代码放在一个页面时会向数据库中添加一个空白值</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3. </a:t>
            </a:r>
            <a:r>
              <a:rPr lang="zh-CN" altLang="en-US" sz="2400" b="1" dirty="0">
                <a:latin typeface="宋体" panose="02010600030101010101" pitchFamily="2" charset="-122"/>
                <a:ea typeface="宋体" panose="02010600030101010101" pitchFamily="2" charset="-122"/>
              </a:rPr>
              <a:t>实现搜索功能后，在点击借阅按钮局部刷新后只显示改变状态的记录无法显示</a:t>
            </a:r>
            <a:endParaRPr lang="en-US" altLang="zh-CN" sz="2400" b="1" dirty="0">
              <a:latin typeface="宋体" panose="02010600030101010101" pitchFamily="2" charset="-122"/>
              <a:ea typeface="宋体" panose="02010600030101010101" pitchFamily="2" charset="-122"/>
            </a:endParaRPr>
          </a:p>
          <a:p>
            <a:pPr>
              <a:lnSpc>
                <a:spcPct val="250000"/>
              </a:lnSpc>
            </a:pPr>
            <a:r>
              <a:rPr lang="zh-CN" altLang="en-US" sz="2400" b="1" dirty="0">
                <a:latin typeface="宋体" panose="02010600030101010101" pitchFamily="2" charset="-122"/>
                <a:ea typeface="宋体" panose="02010600030101010101" pitchFamily="2" charset="-122"/>
              </a:rPr>
              <a:t>   此搜索条件下其他未改变状态的记录。</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4. </a:t>
            </a:r>
            <a:r>
              <a:rPr lang="zh-CN" altLang="en-US" sz="2400" b="1" dirty="0">
                <a:latin typeface="宋体" panose="02010600030101010101" pitchFamily="2" charset="-122"/>
                <a:ea typeface="宋体" panose="02010600030101010101" pitchFamily="2" charset="-122"/>
              </a:rPr>
              <a:t>实现分页功能后，检索状态下改变页码或者点击借阅都会显示未检索状态的记录</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5. </a:t>
            </a:r>
            <a:r>
              <a:rPr lang="zh-CN" altLang="en-US" sz="2400" b="1" dirty="0">
                <a:latin typeface="宋体" panose="02010600030101010101" pitchFamily="2" charset="-122"/>
                <a:ea typeface="宋体" panose="02010600030101010101" pitchFamily="2" charset="-122"/>
              </a:rPr>
              <a:t>退出登录功能的实现。</a:t>
            </a:r>
            <a:endParaRPr lang="en-US" altLang="zh-CN" sz="2400" b="1"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2889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未实现功能</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8A2E3392-47D7-4324-B37F-3D9DC77C663D}"/>
              </a:ext>
            </a:extLst>
          </p:cNvPr>
          <p:cNvSpPr txBox="1"/>
          <p:nvPr/>
        </p:nvSpPr>
        <p:spPr>
          <a:xfrm>
            <a:off x="1047712" y="1491841"/>
            <a:ext cx="4195482" cy="3115276"/>
          </a:xfrm>
          <a:prstGeom prst="rect">
            <a:avLst/>
          </a:prstGeom>
          <a:noFill/>
        </p:spPr>
        <p:txBody>
          <a:bodyPr wrap="square" rtlCol="0">
            <a:spAutoFit/>
          </a:bodyPr>
          <a:lstStyle/>
          <a:p>
            <a:pPr>
              <a:lnSpc>
                <a:spcPct val="250000"/>
              </a:lnSpc>
            </a:pPr>
            <a:r>
              <a:rPr lang="en-US" altLang="zh-CN" sz="2800" b="1" dirty="0">
                <a:latin typeface="宋体" panose="02010600030101010101" pitchFamily="2" charset="-122"/>
                <a:ea typeface="宋体" panose="02010600030101010101" pitchFamily="2" charset="-122"/>
              </a:rPr>
              <a:t>1. </a:t>
            </a:r>
            <a:r>
              <a:rPr lang="zh-CN" altLang="en-US" sz="2800" b="1" dirty="0">
                <a:latin typeface="宋体" panose="02010600030101010101" pitchFamily="2" charset="-122"/>
                <a:ea typeface="宋体" panose="02010600030101010101" pitchFamily="2" charset="-122"/>
              </a:rPr>
              <a:t>数据库的备份和维护</a:t>
            </a:r>
            <a:endParaRPr lang="en-US" altLang="zh-CN" sz="2800" b="1" dirty="0">
              <a:latin typeface="宋体" panose="02010600030101010101" pitchFamily="2" charset="-122"/>
              <a:ea typeface="宋体" panose="02010600030101010101" pitchFamily="2" charset="-122"/>
            </a:endParaRPr>
          </a:p>
          <a:p>
            <a:pPr>
              <a:lnSpc>
                <a:spcPct val="250000"/>
              </a:lnSpc>
            </a:pPr>
            <a:r>
              <a:rPr lang="en-US" altLang="zh-CN" sz="2800" b="1" dirty="0">
                <a:latin typeface="宋体" panose="02010600030101010101" pitchFamily="2" charset="-122"/>
                <a:ea typeface="宋体" panose="02010600030101010101" pitchFamily="2" charset="-122"/>
              </a:rPr>
              <a:t>2. </a:t>
            </a:r>
            <a:r>
              <a:rPr lang="zh-CN" altLang="en-US" sz="2800" b="1" dirty="0">
                <a:latin typeface="宋体" panose="02010600030101010101" pitchFamily="2" charset="-122"/>
                <a:ea typeface="宋体" panose="02010600030101010101" pitchFamily="2" charset="-122"/>
              </a:rPr>
              <a:t>罚金功能</a:t>
            </a:r>
            <a:endParaRPr lang="en-US" altLang="zh-CN" sz="2800" b="1" dirty="0">
              <a:latin typeface="宋体" panose="02010600030101010101" pitchFamily="2" charset="-122"/>
              <a:ea typeface="宋体" panose="02010600030101010101" pitchFamily="2" charset="-122"/>
            </a:endParaRPr>
          </a:p>
          <a:p>
            <a:pPr>
              <a:lnSpc>
                <a:spcPct val="250000"/>
              </a:lnSpc>
            </a:pPr>
            <a:r>
              <a:rPr lang="en-US" altLang="zh-CN" sz="2800" b="1" dirty="0">
                <a:latin typeface="宋体" panose="02010600030101010101" pitchFamily="2" charset="-122"/>
                <a:ea typeface="宋体" panose="02010600030101010101" pitchFamily="2" charset="-122"/>
              </a:rPr>
              <a:t>3. </a:t>
            </a:r>
            <a:r>
              <a:rPr lang="zh-CN" altLang="en-US" sz="2800" b="1" dirty="0">
                <a:latin typeface="宋体" panose="02010600030101010101" pitchFamily="2" charset="-122"/>
                <a:ea typeface="宋体" panose="02010600030101010101" pitchFamily="2" charset="-122"/>
              </a:rPr>
              <a:t>代码封装性</a:t>
            </a:r>
          </a:p>
        </p:txBody>
      </p:sp>
    </p:spTree>
    <p:custDataLst>
      <p:tags r:id="rId1"/>
    </p:custDataLst>
    <p:extLst>
      <p:ext uri="{BB962C8B-B14F-4D97-AF65-F5344CB8AC3E}">
        <p14:creationId xmlns:p14="http://schemas.microsoft.com/office/powerpoint/2010/main" val="36725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91999" cy="6848904"/>
          </a:xfrm>
          <a:prstGeom prst="rect">
            <a:avLst/>
          </a:prstGeom>
        </p:spPr>
      </p:pic>
      <p:sp>
        <p:nvSpPr>
          <p:cNvPr id="4" name="矩形 3"/>
          <p:cNvSpPr/>
          <p:nvPr/>
        </p:nvSpPr>
        <p:spPr>
          <a:xfrm>
            <a:off x="0" y="0"/>
            <a:ext cx="12192000" cy="6858000"/>
          </a:xfrm>
          <a:prstGeom prst="rect">
            <a:avLst/>
          </a:prstGeom>
          <a:solidFill>
            <a:schemeClr val="tx1">
              <a:alpha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椭圆 4"/>
          <p:cNvSpPr/>
          <p:nvPr/>
        </p:nvSpPr>
        <p:spPr>
          <a:xfrm>
            <a:off x="3545838" y="874291"/>
            <a:ext cx="5100321" cy="5100321"/>
          </a:xfrm>
          <a:prstGeom prst="ellipse">
            <a:avLst/>
          </a:pr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微软雅黑" panose="020B0503020204020204" pitchFamily="34" charset="-122"/>
                <a:ea typeface="微软雅黑" panose="020B0503020204020204" pitchFamily="34" charset="-122"/>
              </a:rPr>
              <a:t>Thanks</a:t>
            </a:r>
            <a:endParaRPr lang="zh-CN" altLang="en-US" sz="7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6328"/>
    </mc:Choice>
    <mc:Fallback xmlns="">
      <p:transition advTm="63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开发</a:t>
            </a: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准备</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269E22A7-016C-45FD-B0C8-FD395B59B88E}"/>
              </a:ext>
            </a:extLst>
          </p:cNvPr>
          <p:cNvSpPr txBox="1"/>
          <p:nvPr/>
        </p:nvSpPr>
        <p:spPr>
          <a:xfrm>
            <a:off x="1137583" y="1262432"/>
            <a:ext cx="3446777" cy="3570208"/>
          </a:xfrm>
          <a:prstGeom prst="rect">
            <a:avLst/>
          </a:prstGeom>
          <a:noFill/>
        </p:spPr>
        <p:txBody>
          <a:bodyPr wrap="none" rtlCol="0">
            <a:spAutoFit/>
          </a:bodyPr>
          <a:lstStyle/>
          <a:p>
            <a:pPr>
              <a:lnSpc>
                <a:spcPct val="200000"/>
              </a:lnSpc>
            </a:pPr>
            <a:r>
              <a:rPr lang="zh-CN" altLang="en-US" sz="2400" b="1" dirty="0"/>
              <a:t>开发环境</a:t>
            </a:r>
          </a:p>
          <a:p>
            <a:pPr marL="342900" indent="-342900">
              <a:lnSpc>
                <a:spcPct val="200000"/>
              </a:lnSpc>
              <a:buFont typeface="Arial" panose="020B0604020202020204" pitchFamily="34" charset="0"/>
              <a:buChar char="•"/>
            </a:pPr>
            <a:r>
              <a:rPr lang="zh-CN" altLang="en-US" sz="2000" dirty="0"/>
              <a:t>集成开发环境</a:t>
            </a:r>
          </a:p>
          <a:p>
            <a:pPr>
              <a:lnSpc>
                <a:spcPct val="200000"/>
              </a:lnSpc>
            </a:pPr>
            <a:r>
              <a:rPr lang="en-US" altLang="zh-CN" sz="2000" dirty="0"/>
              <a:t>        XAMPP</a:t>
            </a:r>
          </a:p>
          <a:p>
            <a:pPr marL="342900" indent="-342900">
              <a:lnSpc>
                <a:spcPct val="200000"/>
              </a:lnSpc>
              <a:buFont typeface="Arial" panose="020B0604020202020204" pitchFamily="34" charset="0"/>
              <a:buChar char="•"/>
            </a:pPr>
            <a:r>
              <a:rPr lang="zh-CN" altLang="en-US" sz="2000" dirty="0"/>
              <a:t>手动配置环境</a:t>
            </a:r>
          </a:p>
          <a:p>
            <a:pPr>
              <a:lnSpc>
                <a:spcPct val="200000"/>
              </a:lnSpc>
            </a:pPr>
            <a:r>
              <a:rPr lang="en-US" altLang="zh-CN" sz="2000" dirty="0"/>
              <a:t>        Apache + MySQL + PHP</a:t>
            </a:r>
          </a:p>
          <a:p>
            <a:endParaRPr lang="en-US" altLang="zh-CN" dirty="0"/>
          </a:p>
        </p:txBody>
      </p:sp>
      <p:sp>
        <p:nvSpPr>
          <p:cNvPr id="4" name="文本框 3">
            <a:extLst>
              <a:ext uri="{FF2B5EF4-FFF2-40B4-BE49-F238E27FC236}">
                <a16:creationId xmlns:a16="http://schemas.microsoft.com/office/drawing/2014/main" id="{848B8616-052D-49EB-AAB3-786C6AEA29F0}"/>
              </a:ext>
            </a:extLst>
          </p:cNvPr>
          <p:cNvSpPr txBox="1"/>
          <p:nvPr/>
        </p:nvSpPr>
        <p:spPr>
          <a:xfrm>
            <a:off x="6376941" y="644691"/>
            <a:ext cx="4556055" cy="6001643"/>
          </a:xfrm>
          <a:prstGeom prst="rect">
            <a:avLst/>
          </a:prstGeom>
          <a:noFill/>
        </p:spPr>
        <p:txBody>
          <a:bodyPr wrap="none" rtlCol="0">
            <a:spAutoFit/>
          </a:bodyPr>
          <a:lstStyle/>
          <a:p>
            <a:pPr>
              <a:lnSpc>
                <a:spcPct val="150000"/>
              </a:lnSpc>
            </a:pPr>
            <a:r>
              <a:rPr lang="zh-CN" altLang="en-US" sz="2400" b="1" dirty="0"/>
              <a:t>工具准备</a:t>
            </a:r>
          </a:p>
          <a:p>
            <a:pPr marL="342900" indent="-342900">
              <a:lnSpc>
                <a:spcPct val="150000"/>
              </a:lnSpc>
              <a:buFont typeface="Arial" panose="020B0604020202020204" pitchFamily="34" charset="0"/>
              <a:buChar char="•"/>
            </a:pPr>
            <a:r>
              <a:rPr lang="en-US" altLang="zh-CN" sz="2000" dirty="0"/>
              <a:t>IDE</a:t>
            </a:r>
          </a:p>
          <a:p>
            <a:pPr>
              <a:lnSpc>
                <a:spcPct val="150000"/>
              </a:lnSpc>
            </a:pPr>
            <a:r>
              <a:rPr lang="en-US" altLang="zh-CN" sz="2000" dirty="0"/>
              <a:t>        </a:t>
            </a:r>
            <a:r>
              <a:rPr lang="en-US" altLang="zh-CN" sz="2000" dirty="0" err="1"/>
              <a:t>VSCode</a:t>
            </a:r>
            <a:endParaRPr lang="en-US" altLang="zh-CN" sz="2000" dirty="0"/>
          </a:p>
          <a:p>
            <a:pPr>
              <a:lnSpc>
                <a:spcPct val="150000"/>
              </a:lnSpc>
            </a:pPr>
            <a:r>
              <a:rPr lang="en-US" altLang="zh-CN" sz="2000" dirty="0"/>
              <a:t>        Notepad++</a:t>
            </a:r>
          </a:p>
          <a:p>
            <a:pPr>
              <a:lnSpc>
                <a:spcPct val="150000"/>
              </a:lnSpc>
            </a:pPr>
            <a:r>
              <a:rPr lang="en-US" altLang="zh-CN" sz="2000" dirty="0"/>
              <a:t>        Sublime</a:t>
            </a:r>
          </a:p>
          <a:p>
            <a:pPr marL="342900" indent="-342900">
              <a:lnSpc>
                <a:spcPct val="150000"/>
              </a:lnSpc>
              <a:buFont typeface="Arial" panose="020B0604020202020204" pitchFamily="34" charset="0"/>
              <a:buChar char="•"/>
            </a:pPr>
            <a:r>
              <a:rPr lang="zh-CN" altLang="en-US" sz="2000" dirty="0"/>
              <a:t>数据库管理工具</a:t>
            </a:r>
          </a:p>
          <a:p>
            <a:pPr>
              <a:lnSpc>
                <a:spcPct val="150000"/>
              </a:lnSpc>
            </a:pPr>
            <a:r>
              <a:rPr lang="en-US" altLang="zh-CN" sz="2000" dirty="0"/>
              <a:t>        MySQL Workbench</a:t>
            </a:r>
          </a:p>
          <a:p>
            <a:pPr>
              <a:lnSpc>
                <a:spcPct val="150000"/>
              </a:lnSpc>
            </a:pPr>
            <a:r>
              <a:rPr lang="en-US" altLang="zh-CN" sz="2000" dirty="0"/>
              <a:t>        </a:t>
            </a:r>
            <a:r>
              <a:rPr lang="en-US" altLang="zh-CN" sz="2000" dirty="0" err="1"/>
              <a:t>PHPMyAdmin</a:t>
            </a:r>
            <a:endParaRPr lang="en-US" altLang="zh-CN" sz="2000" dirty="0"/>
          </a:p>
          <a:p>
            <a:pPr marL="342900" indent="-342900">
              <a:lnSpc>
                <a:spcPct val="150000"/>
              </a:lnSpc>
              <a:buFont typeface="Arial" panose="020B0604020202020204" pitchFamily="34" charset="0"/>
              <a:buChar char="•"/>
            </a:pPr>
            <a:r>
              <a:rPr lang="zh-CN" altLang="en-US" sz="2000" dirty="0"/>
              <a:t>浏览器、终端程序</a:t>
            </a:r>
            <a:endParaRPr lang="en-US" altLang="zh-CN" sz="2000" dirty="0"/>
          </a:p>
          <a:p>
            <a:pPr>
              <a:lnSpc>
                <a:spcPct val="150000"/>
              </a:lnSpc>
            </a:pPr>
            <a:r>
              <a:rPr lang="en-US" altLang="zh-CN" sz="2000" dirty="0"/>
              <a:t>        Chrome Firefox</a:t>
            </a:r>
            <a:endParaRPr lang="zh-CN" altLang="en-US" sz="2000" dirty="0"/>
          </a:p>
          <a:p>
            <a:pPr marL="342900" indent="-342900">
              <a:lnSpc>
                <a:spcPct val="150000"/>
              </a:lnSpc>
              <a:buFont typeface="Arial" panose="020B0604020202020204" pitchFamily="34" charset="0"/>
              <a:buChar char="•"/>
            </a:pPr>
            <a:r>
              <a:rPr lang="zh-CN" altLang="en-US" sz="2000" dirty="0"/>
              <a:t>调试工具</a:t>
            </a:r>
            <a:endParaRPr lang="en-US" altLang="zh-CN" sz="2000" dirty="0"/>
          </a:p>
          <a:p>
            <a:pPr>
              <a:lnSpc>
                <a:spcPct val="150000"/>
              </a:lnSpc>
            </a:pPr>
            <a:r>
              <a:rPr lang="en-US" altLang="zh-CN" sz="2000" dirty="0"/>
              <a:t>        </a:t>
            </a:r>
            <a:r>
              <a:rPr lang="en-US" altLang="zh-CN" sz="2000" dirty="0" err="1"/>
              <a:t>XDebug</a:t>
            </a:r>
            <a:r>
              <a:rPr lang="en-US" altLang="zh-CN" sz="2000" dirty="0"/>
              <a:t> - Chrome </a:t>
            </a:r>
            <a:r>
              <a:rPr lang="en-US" altLang="zh-CN" sz="2000" dirty="0" err="1"/>
              <a:t>XDebug</a:t>
            </a:r>
            <a:r>
              <a:rPr lang="en-US" altLang="zh-CN" sz="2000" dirty="0"/>
              <a:t> Helper</a:t>
            </a:r>
          </a:p>
          <a:p>
            <a:endParaRPr lang="zh-CN" altLang="en-US" dirty="0"/>
          </a:p>
        </p:txBody>
      </p:sp>
    </p:spTree>
    <p:custDataLst>
      <p:tags r:id="rId1"/>
    </p:custDataLst>
    <p:extLst>
      <p:ext uri="{BB962C8B-B14F-4D97-AF65-F5344CB8AC3E}">
        <p14:creationId xmlns:p14="http://schemas.microsoft.com/office/powerpoint/2010/main" val="336438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7644250" y="1423232"/>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zh-CN" altLang="en-US" sz="6000" dirty="0">
                <a:latin typeface="+mj-lt"/>
                <a:ea typeface="+mj-ea"/>
                <a:cs typeface="+mj-cs"/>
              </a:rPr>
              <a:t>需求分析</a:t>
            </a:r>
            <a:endParaRPr lang="en-US" altLang="zh-CN" sz="6000" dirty="0">
              <a:latin typeface="+mj-lt"/>
              <a:ea typeface="+mj-ea"/>
              <a:cs typeface="+mj-cs"/>
            </a:endParaRPr>
          </a:p>
        </p:txBody>
      </p:sp>
      <p:sp>
        <p:nvSpPr>
          <p:cNvPr id="90" name="Freeform: Shape 8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图片 6" descr="手机屏幕截图&#10;&#10;描述已自动生成">
            <a:extLst>
              <a:ext uri="{FF2B5EF4-FFF2-40B4-BE49-F238E27FC236}">
                <a16:creationId xmlns:a16="http://schemas.microsoft.com/office/drawing/2014/main" id="{D6A2082F-EFB8-4CEB-8D3F-64C3978506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842" r="2" b="20009"/>
          <a:stretch/>
        </p:blipFill>
        <p:spPr>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endParaRPr>
            </a:p>
          </p:txBody>
        </p:sp>
      </p:grpSp>
    </p:spTree>
    <p:custDataLst>
      <p:tags r:id="rId1"/>
    </p:custData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概念结构设计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6B0BF58A-DC04-4DBE-BFA8-E305A5AEF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758" y="756499"/>
            <a:ext cx="8276483" cy="5784407"/>
          </a:xfrm>
          <a:prstGeom prst="rect">
            <a:avLst/>
          </a:prstGeom>
        </p:spPr>
      </p:pic>
    </p:spTree>
    <p:custDataLst>
      <p:tags r:id="rId1"/>
    </p:custDataLst>
    <p:extLst>
      <p:ext uri="{BB962C8B-B14F-4D97-AF65-F5344CB8AC3E}">
        <p14:creationId xmlns:p14="http://schemas.microsoft.com/office/powerpoint/2010/main" val="39208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关系模型设计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图片包含 室内, 游戏机, 桌子, 站&#10;&#10;描述已自动生成">
            <a:extLst>
              <a:ext uri="{FF2B5EF4-FFF2-40B4-BE49-F238E27FC236}">
                <a16:creationId xmlns:a16="http://schemas.microsoft.com/office/drawing/2014/main" id="{E5D8D561-195F-41C7-AAA7-2FC5657F3271}"/>
              </a:ext>
            </a:extLst>
          </p:cNvPr>
          <p:cNvPicPr>
            <a:picLocks noChangeAspect="1"/>
          </p:cNvPicPr>
          <p:nvPr/>
        </p:nvPicPr>
        <p:blipFill rotWithShape="1">
          <a:blip r:embed="rId4">
            <a:extLst>
              <a:ext uri="{28A0092B-C50C-407E-A947-70E740481C1C}">
                <a14:useLocalDpi xmlns:a14="http://schemas.microsoft.com/office/drawing/2010/main" val="0"/>
              </a:ext>
            </a:extLst>
          </a:blip>
          <a:srcRect r="9262" b="10354"/>
          <a:stretch/>
        </p:blipFill>
        <p:spPr>
          <a:xfrm>
            <a:off x="1428527" y="890225"/>
            <a:ext cx="9334946" cy="5697611"/>
          </a:xfrm>
          <a:prstGeom prst="rect">
            <a:avLst/>
          </a:prstGeom>
        </p:spPr>
      </p:pic>
    </p:spTree>
    <p:custDataLst>
      <p:tags r:id="rId1"/>
    </p:custDataLst>
    <p:extLst>
      <p:ext uri="{BB962C8B-B14F-4D97-AF65-F5344CB8AC3E}">
        <p14:creationId xmlns:p14="http://schemas.microsoft.com/office/powerpoint/2010/main" val="830931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物理结构设计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图片包含 游戏机, 白色, 电脑&#10;&#10;描述已自动生成">
            <a:extLst>
              <a:ext uri="{FF2B5EF4-FFF2-40B4-BE49-F238E27FC236}">
                <a16:creationId xmlns:a16="http://schemas.microsoft.com/office/drawing/2014/main" id="{573C31B4-25AF-41EA-91D5-185B50D620A9}"/>
              </a:ext>
            </a:extLst>
          </p:cNvPr>
          <p:cNvPicPr>
            <a:picLocks noChangeAspect="1"/>
          </p:cNvPicPr>
          <p:nvPr/>
        </p:nvPicPr>
        <p:blipFill rotWithShape="1">
          <a:blip r:embed="rId4">
            <a:extLst>
              <a:ext uri="{28A0092B-C50C-407E-A947-70E740481C1C}">
                <a14:useLocalDpi xmlns:a14="http://schemas.microsoft.com/office/drawing/2010/main" val="0"/>
              </a:ext>
            </a:extLst>
          </a:blip>
          <a:srcRect r="11651"/>
          <a:stretch/>
        </p:blipFill>
        <p:spPr>
          <a:xfrm>
            <a:off x="785286" y="1229466"/>
            <a:ext cx="10771458" cy="3883006"/>
          </a:xfrm>
          <a:prstGeom prst="rect">
            <a:avLst/>
          </a:prstGeom>
        </p:spPr>
      </p:pic>
      <p:pic>
        <p:nvPicPr>
          <p:cNvPr id="5" name="图片 4" descr="社交网站的手机截图&#10;&#10;描述已自动生成">
            <a:extLst>
              <a:ext uri="{FF2B5EF4-FFF2-40B4-BE49-F238E27FC236}">
                <a16:creationId xmlns:a16="http://schemas.microsoft.com/office/drawing/2014/main" id="{524E1448-79EE-4B06-BA8C-5B04D33DB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918" y="2039006"/>
            <a:ext cx="8536033" cy="2172966"/>
          </a:xfrm>
          <a:prstGeom prst="rect">
            <a:avLst/>
          </a:prstGeom>
        </p:spPr>
      </p:pic>
      <p:pic>
        <p:nvPicPr>
          <p:cNvPr id="7" name="图片 6" descr="社交网站的手机截图&#10;&#10;描述已自动生成">
            <a:extLst>
              <a:ext uri="{FF2B5EF4-FFF2-40B4-BE49-F238E27FC236}">
                <a16:creationId xmlns:a16="http://schemas.microsoft.com/office/drawing/2014/main" id="{23104495-B59A-408E-872F-181C1D654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323" y="2450816"/>
            <a:ext cx="6744284" cy="1440305"/>
          </a:xfrm>
          <a:prstGeom prst="rect">
            <a:avLst/>
          </a:prstGeom>
        </p:spPr>
      </p:pic>
      <p:pic>
        <p:nvPicPr>
          <p:cNvPr id="9" name="图片 8" descr="社交网络的手机截图&#10;&#10;描述已自动生成">
            <a:extLst>
              <a:ext uri="{FF2B5EF4-FFF2-40B4-BE49-F238E27FC236}">
                <a16:creationId xmlns:a16="http://schemas.microsoft.com/office/drawing/2014/main" id="{58B0A162-3227-48DE-93AE-C76A68ED06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5795" y="2322330"/>
            <a:ext cx="8352244" cy="1425063"/>
          </a:xfrm>
          <a:prstGeom prst="rect">
            <a:avLst/>
          </a:prstGeom>
        </p:spPr>
      </p:pic>
    </p:spTree>
    <p:custDataLst>
      <p:tags r:id="rId1"/>
    </p:custDataLst>
    <p:extLst>
      <p:ext uri="{BB962C8B-B14F-4D97-AF65-F5344CB8AC3E}">
        <p14:creationId xmlns:p14="http://schemas.microsoft.com/office/powerpoint/2010/main" val="208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5915" y="77743"/>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成员分工</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白板上的文字&#10;&#10;描述已自动生成">
            <a:extLst>
              <a:ext uri="{FF2B5EF4-FFF2-40B4-BE49-F238E27FC236}">
                <a16:creationId xmlns:a16="http://schemas.microsoft.com/office/drawing/2014/main" id="{99E358BE-BF5C-4544-B13E-5B8C00C76E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98259" y="1453044"/>
            <a:ext cx="4332404" cy="4332404"/>
          </a:xfrm>
          <a:prstGeom prst="rect">
            <a:avLst/>
          </a:prstGeom>
        </p:spPr>
      </p:pic>
      <p:sp>
        <p:nvSpPr>
          <p:cNvPr id="5" name="文本框 4">
            <a:extLst>
              <a:ext uri="{FF2B5EF4-FFF2-40B4-BE49-F238E27FC236}">
                <a16:creationId xmlns:a16="http://schemas.microsoft.com/office/drawing/2014/main" id="{A3ACC597-6963-41B1-B52C-00F0456C0542}"/>
              </a:ext>
            </a:extLst>
          </p:cNvPr>
          <p:cNvSpPr txBox="1"/>
          <p:nvPr/>
        </p:nvSpPr>
        <p:spPr>
          <a:xfrm>
            <a:off x="6031171" y="2055905"/>
            <a:ext cx="5953999" cy="2443939"/>
          </a:xfrm>
          <a:prstGeom prst="rect">
            <a:avLst/>
          </a:prstGeom>
          <a:noFill/>
        </p:spPr>
        <p:txBody>
          <a:bodyPr wrap="square" rtlCol="0">
            <a:spAutoFit/>
          </a:bodyPr>
          <a:lstStyle/>
          <a:p>
            <a:pPr>
              <a:lnSpc>
                <a:spcPct val="200000"/>
              </a:lnSpc>
            </a:pPr>
            <a:r>
              <a:rPr lang="zh-CN" altLang="en-US" sz="2000" dirty="0">
                <a:latin typeface="宋体" panose="02010600030101010101" pitchFamily="2" charset="-122"/>
                <a:ea typeface="宋体" panose="02010600030101010101" pitchFamily="2" charset="-122"/>
              </a:rPr>
              <a:t>分工明细：</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王翊冉：登陆页面 后台管理系统 答辩</a:t>
            </a:r>
            <a:r>
              <a:rPr lang="en-US" altLang="zh-CN" sz="2000" dirty="0">
                <a:latin typeface="宋体" panose="02010600030101010101" pitchFamily="2" charset="-122"/>
                <a:ea typeface="宋体" panose="02010600030101010101" pitchFamily="2" charset="-122"/>
              </a:rPr>
              <a:t>PPT</a:t>
            </a:r>
            <a:r>
              <a:rPr lang="zh-CN" altLang="en-US" sz="2000" dirty="0">
                <a:latin typeface="宋体" panose="02010600030101010101" pitchFamily="2" charset="-122"/>
                <a:ea typeface="宋体" panose="02010600030101010101" pitchFamily="2" charset="-122"/>
              </a:rPr>
              <a:t>制作</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潘震铭：图书管理员系统</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王梦柔：读者系统 操作视频拍摄 数据库设计</a:t>
            </a:r>
          </a:p>
        </p:txBody>
      </p:sp>
    </p:spTree>
    <p:custDataLst>
      <p:tags r:id="rId1"/>
    </p:custDataLst>
    <p:extLst>
      <p:ext uri="{BB962C8B-B14F-4D97-AF65-F5344CB8AC3E}">
        <p14:creationId xmlns:p14="http://schemas.microsoft.com/office/powerpoint/2010/main" val="300381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操作演示</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CC9F9773-1D4F-45BD-94AD-3E98B0A6519B}"/>
              </a:ext>
            </a:extLst>
          </p:cNvPr>
          <p:cNvSpPr txBox="1"/>
          <p:nvPr/>
        </p:nvSpPr>
        <p:spPr>
          <a:xfrm>
            <a:off x="2417548" y="3059668"/>
            <a:ext cx="7895110" cy="369332"/>
          </a:xfrm>
          <a:prstGeom prst="rect">
            <a:avLst/>
          </a:prstGeom>
          <a:noFill/>
        </p:spPr>
        <p:txBody>
          <a:bodyPr wrap="none" rtlCol="0">
            <a:spAutoFit/>
          </a:bodyPr>
          <a:lstStyle/>
          <a:p>
            <a:r>
              <a:rPr lang="en-US" altLang="zh-CN" dirty="0"/>
              <a:t>//</a:t>
            </a:r>
            <a:r>
              <a:rPr lang="zh-CN" altLang="en-US" dirty="0"/>
              <a:t>由于视频文件太大，导致</a:t>
            </a:r>
            <a:r>
              <a:rPr lang="en-US" altLang="zh-CN" dirty="0"/>
              <a:t>PPT</a:t>
            </a:r>
            <a:r>
              <a:rPr lang="zh-CN" altLang="en-US" dirty="0"/>
              <a:t>无法上传到</a:t>
            </a:r>
            <a:r>
              <a:rPr lang="en-US" altLang="zh-CN" dirty="0"/>
              <a:t>GitHub</a:t>
            </a:r>
            <a:r>
              <a:rPr lang="zh-CN" altLang="en-US" dirty="0"/>
              <a:t>，所以暂时将演示视频删除</a:t>
            </a:r>
          </a:p>
        </p:txBody>
      </p:sp>
    </p:spTree>
    <p:custDataLst>
      <p:tags r:id="rId1"/>
    </p:custDataLst>
    <p:extLst>
      <p:ext uri="{BB962C8B-B14F-4D97-AF65-F5344CB8AC3E}">
        <p14:creationId xmlns:p14="http://schemas.microsoft.com/office/powerpoint/2010/main" val="314654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2FA5AF66-B537-49C8-BC98-2CC2EFF245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974"/>
          <a:stretch/>
        </p:blipFill>
        <p:spPr>
          <a:xfrm>
            <a:off x="2256976" y="762000"/>
            <a:ext cx="7468428" cy="5146371"/>
          </a:xfrm>
          <a:prstGeom prst="rect">
            <a:avLst/>
          </a:prstGeom>
        </p:spPr>
      </p:pic>
    </p:spTree>
    <p:custDataLst>
      <p:tags r:id="rId1"/>
    </p:custDataLst>
    <p:extLst>
      <p:ext uri="{BB962C8B-B14F-4D97-AF65-F5344CB8AC3E}">
        <p14:creationId xmlns:p14="http://schemas.microsoft.com/office/powerpoint/2010/main" val="99595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7"/>
  <p:tag name="MH_SECTIONID" val="258,259,"/>
  <p:tag name="KSO_WM_DOC_GUID" val="{ccb8e80d-696b-4d70-a5df-f9b84d2d52dd}"/>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Words>
  <Application>Microsoft Office PowerPoint</Application>
  <PresentationFormat>宽屏</PresentationFormat>
  <Paragraphs>132</Paragraphs>
  <Slides>18</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等线 Light</vt:lpstr>
      <vt:lpstr>华文楷体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 </cp:lastModifiedBy>
  <cp:revision>25</cp:revision>
  <dcterms:created xsi:type="dcterms:W3CDTF">2020-06-22T04:47:34Z</dcterms:created>
  <dcterms:modified xsi:type="dcterms:W3CDTF">2020-06-24T08:46:37Z</dcterms:modified>
</cp:coreProperties>
</file>